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11"/>
  </p:notesMasterIdLst>
  <p:sldIdLst>
    <p:sldId id="396" r:id="rId2"/>
    <p:sldId id="399" r:id="rId3"/>
    <p:sldId id="419" r:id="rId4"/>
    <p:sldId id="421" r:id="rId5"/>
    <p:sldId id="422" r:id="rId6"/>
    <p:sldId id="423" r:id="rId7"/>
    <p:sldId id="424" r:id="rId8"/>
    <p:sldId id="412" r:id="rId9"/>
    <p:sldId id="41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298E"/>
    <a:srgbClr val="3A31A1"/>
    <a:srgbClr val="30118E"/>
    <a:srgbClr val="6274D8"/>
    <a:srgbClr val="FF7171"/>
    <a:srgbClr val="615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2" autoAdjust="0"/>
    <p:restoredTop sz="95642" autoAdjust="0"/>
  </p:normalViewPr>
  <p:slideViewPr>
    <p:cSldViewPr snapToGrid="0">
      <p:cViewPr varScale="1">
        <p:scale>
          <a:sx n="103" d="100"/>
          <a:sy n="103" d="100"/>
        </p:scale>
        <p:origin x="704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02600-A406-4230-B2D7-435EDCDF25CF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2C8E6-32BA-4645-BE3F-65A1F0665B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471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6600" b="0" spc="-300">
                <a:gradFill flip="none" rotWithShape="1">
                  <a:gsLst>
                    <a:gs pos="0">
                      <a:schemeClr val="tx1"/>
                    </a:gs>
                    <a:gs pos="68000">
                      <a:srgbClr val="F1F1F1"/>
                    </a:gs>
                    <a:gs pos="100000">
                      <a:schemeClr val="bg1">
                        <a:lumMod val="11000"/>
                        <a:lumOff val="89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</a:defRPr>
            </a:lvl1pPr>
          </a:lstStyle>
          <a:p>
            <a:pPr lvl="0" algn="r"/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>
              <a:buNone/>
              <a:defRPr sz="3600" b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defRPr>
            </a:lvl1pPr>
          </a:lstStyle>
          <a:p>
            <a:pPr marL="0" lvl="0" indent="0" algn="r">
              <a:buNone/>
            </a:pPr>
            <a:r>
              <a:rPr lang="en-US" dirty="0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EF58A-C183-3840-8991-E787F91B94C0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4FCCB-C9D8-2247-AECE-F121AEA09882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2C06-4E81-DE49-A4BC-45B7FB98BDFC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7472-AE0C-5B40-8FD5-90069F013753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2A730-00A7-DA44-8B3D-9797CA4D6223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F70E4-93A4-964C-AD2A-C897D04DD648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DCF2-BCC4-3C4E-B35B-B5EA070FF589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C5212-5087-E749-9985-CD15F5C8BDAA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4599C-78F9-D14D-84D2-9B8DA82A2349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accent6">
                    <a:lumMod val="20000"/>
                    <a:lumOff val="80000"/>
                  </a:schemeClr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77F0-025C-B84B-A4E7-4FFB81F2DDD3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32000"/>
                        <a:lumOff val="68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2B461-4A18-864E-95BB-4502F23C7AA7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E2F16-6BE6-6949-8ED8-15E29A64FA95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E38CB-03E7-2347-8245-A6535CDBE039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A7590-8E52-BA46-9A57-3C410E9263BE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12F37-C943-FD4F-8FDC-DBE484CF1ED3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C3F9C-A869-FB43-A302-2D88377B9782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C9463-B7F2-D14D-ABDA-B79948CF655B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2B1E44E4-E1D8-5047-92BD-E564A9764474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//Users/mac-gt-pro/Library/Group%20Containers/UBF8T346G9.ms/WebArchiveCopyPasteTempFiles/com.microsoft.Word/illus-foot-pub.jpg%3fkey=679fd766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019E64-4AD0-BE49-8881-63AF221D64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9799" y="4464028"/>
            <a:ext cx="9144001" cy="2035626"/>
          </a:xfrm>
        </p:spPr>
        <p:txBody>
          <a:bodyPr>
            <a:normAutofit fontScale="90000"/>
          </a:bodyPr>
          <a:lstStyle/>
          <a:p>
            <a:r>
              <a:rPr lang="en-US" sz="4000" b="1" dirty="0">
                <a:effectLst/>
              </a:rPr>
              <a:t>AHG9: Text  prompt for generative AI  SEI</a:t>
            </a:r>
            <a:br>
              <a:rPr lang="en-US" sz="4000" b="1" dirty="0">
                <a:effectLst/>
              </a:rPr>
            </a:br>
            <a:r>
              <a:rPr lang="en-US" sz="4000" b="1" dirty="0">
                <a:effectLst/>
              </a:rPr>
              <a:t>  (JVET-AG0167)</a:t>
            </a:r>
            <a:br>
              <a:rPr lang="en-US" sz="4000" b="1" dirty="0">
                <a:effectLst/>
              </a:rPr>
            </a:br>
            <a:br>
              <a:rPr lang="en-US" sz="4000" b="1" dirty="0">
                <a:effectLst/>
              </a:rPr>
            </a:br>
            <a:r>
              <a:rPr lang="en-US" sz="4000" dirty="0" err="1">
                <a:effectLst/>
              </a:rPr>
              <a:t>A.Hinds</a:t>
            </a:r>
            <a:r>
              <a:rPr lang="en-US" sz="4000" dirty="0">
                <a:effectLst/>
              </a:rPr>
              <a:t>, G. </a:t>
            </a:r>
            <a:r>
              <a:rPr lang="en-US" sz="4000" dirty="0" err="1">
                <a:effectLst/>
              </a:rPr>
              <a:t>Teniou</a:t>
            </a:r>
            <a:r>
              <a:rPr lang="en-US" sz="4000" dirty="0">
                <a:effectLst/>
              </a:rPr>
              <a:t>, S. Wenger (Tencent)</a:t>
            </a:r>
            <a:br>
              <a:rPr lang="en-US" dirty="0">
                <a:effectLst/>
              </a:rPr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80F1CA-203E-9142-A1D4-E3FFF7C578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09799" y="3551498"/>
            <a:ext cx="9144000" cy="754025"/>
          </a:xfrm>
        </p:spPr>
        <p:txBody>
          <a:bodyPr>
            <a:normAutofit/>
          </a:bodyPr>
          <a:lstStyle/>
          <a:p>
            <a:r>
              <a:rPr lang="en-US" dirty="0"/>
              <a:t>JVET: </a:t>
            </a:r>
            <a:r>
              <a:rPr lang="en-US" dirty="0">
                <a:effectLst/>
                <a:ea typeface="Times New Roman" panose="02020603050405020304" pitchFamily="18" charset="0"/>
              </a:rPr>
              <a:t>33</a:t>
            </a:r>
            <a:r>
              <a:rPr lang="en-US" baseline="30000" dirty="0">
                <a:ea typeface="Times New Roman" panose="02020603050405020304" pitchFamily="18" charset="0"/>
              </a:rPr>
              <a:t>r</a:t>
            </a:r>
            <a:r>
              <a:rPr lang="en-US" baseline="30000" dirty="0">
                <a:effectLst/>
                <a:ea typeface="Times New Roman" panose="02020603050405020304" pitchFamily="18" charset="0"/>
              </a:rPr>
              <a:t>d</a:t>
            </a:r>
            <a:r>
              <a:rPr lang="en-US" dirty="0">
                <a:effectLst/>
                <a:ea typeface="Times New Roman" panose="02020603050405020304" pitchFamily="18" charset="0"/>
              </a:rPr>
              <a:t> Meeting</a:t>
            </a:r>
            <a:r>
              <a:rPr lang="en-CA" dirty="0">
                <a:effectLst/>
                <a:ea typeface="Times New Roman" panose="02020603050405020304" pitchFamily="18" charset="0"/>
              </a:rPr>
              <a:t>, </a:t>
            </a:r>
            <a:r>
              <a:rPr lang="en-CA" dirty="0">
                <a:ea typeface="Times New Roman" panose="02020603050405020304" pitchFamily="18" charset="0"/>
              </a:rPr>
              <a:t>online, </a:t>
            </a:r>
            <a:r>
              <a:rPr lang="en-CA" dirty="0">
                <a:effectLst/>
                <a:ea typeface="Times New Roman" panose="02020603050405020304" pitchFamily="18" charset="0"/>
              </a:rPr>
              <a:t>17-26 January 2024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429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B7BB6-4A58-084A-961B-2BC7DFD5A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C622D-48CD-BF47-9C6C-D81BFA641C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US" dirty="0"/>
              <a:t>JVET-AF0141 proposed dual purpose SEI for: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dirty="0"/>
              <a:t>Carriage of text prompts used with generative AI applications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dirty="0"/>
              <a:t>Carriage of text to indicate that generative AI was used to produce some portion of the video stream.</a:t>
            </a:r>
          </a:p>
          <a:p>
            <a:pPr marL="514350" indent="-514350">
              <a:buAutoNum type="arabicPeriod"/>
            </a:pPr>
            <a:r>
              <a:rPr lang="en-US" dirty="0"/>
              <a:t>JVET-AG0167 proposes a simplified SEI for the carriage of text prompt only.*</a:t>
            </a:r>
          </a:p>
          <a:p>
            <a:pPr marL="514350" indent="-514350">
              <a:buAutoNum type="arabicPeriod"/>
            </a:pPr>
            <a:endParaRPr lang="en-US" dirty="0"/>
          </a:p>
          <a:p>
            <a:pPr marL="514350" indent="-514350">
              <a:buAutoNum type="arabicPeriod"/>
            </a:pPr>
            <a:endParaRPr lang="en-US" dirty="0"/>
          </a:p>
          <a:p>
            <a:pPr marL="0" indent="0">
              <a:buNone/>
            </a:pPr>
            <a:r>
              <a:rPr lang="en-US" dirty="0"/>
              <a:t>*JVET-AG0045 proposes SEI for the marking of video frames that were created by AI applications.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120A38-040A-98FE-4A77-C2AD4826E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A6816-5C16-2340-9F8E-0EA514446789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EE0D96-C336-AC3B-61F8-1B1C88199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520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EC1DA-5506-1E42-87AB-1737702A9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52"/>
            <a:ext cx="10515600" cy="1325563"/>
          </a:xfrm>
        </p:spPr>
        <p:txBody>
          <a:bodyPr/>
          <a:lstStyle/>
          <a:p>
            <a:r>
              <a:rPr lang="en-US" dirty="0"/>
              <a:t>Generative AI architecture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DE77D2-5334-3310-C3DF-D8D4A44A8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56CD7-CBD3-6548-90EA-186CAB1783C7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1C9AC9-DF47-2247-7F5E-05E5A57F9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</a:t>
            </a:fld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54F8F8D-F62E-341F-1BC9-728B8DB80F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63006" y="1274160"/>
            <a:ext cx="7772400" cy="6005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927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B7BB6-4A58-084A-961B-2BC7DFD5A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Why carry text prompt in video stream?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C622D-48CD-BF47-9C6C-D81BFA641C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dirty="0"/>
              <a:t>SEI enables scope of text prompts to apply to certain frame(s) of the video stream.</a:t>
            </a:r>
          </a:p>
          <a:p>
            <a:pPr marL="514350" indent="-514350">
              <a:buAutoNum type="arabicPeriod"/>
            </a:pPr>
            <a:r>
              <a:rPr lang="en-US" dirty="0"/>
              <a:t>Doing so signals to the AI which frames are candidates for manipulation by the application.</a:t>
            </a:r>
          </a:p>
          <a:p>
            <a:pPr marL="514350" indent="-514350">
              <a:buAutoNum type="arabicPeriod"/>
            </a:pPr>
            <a:r>
              <a:rPr lang="en-US" dirty="0"/>
              <a:t>Especially useful for content generation use cases.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dirty="0"/>
              <a:t>Enables usage of multiple text prompts for a single video stream.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dirty="0"/>
              <a:t>Enables definition of scope for each text prompt to certain portion(s) of the video stream.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dirty="0"/>
              <a:t>Enables precise mapping of text prompt to specific frames.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120A38-040A-98FE-4A77-C2AD4826E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A6816-5C16-2340-9F8E-0EA514446789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EE0D96-C336-AC3B-61F8-1B1C88199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655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B7BB6-4A58-084A-961B-2BC7DFD5A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004030" cy="1325563"/>
          </a:xfrm>
        </p:spPr>
        <p:txBody>
          <a:bodyPr>
            <a:noAutofit/>
          </a:bodyPr>
          <a:lstStyle/>
          <a:p>
            <a:r>
              <a:rPr lang="en-US" sz="4400" dirty="0"/>
              <a:t>Content Generation Use Cases (1/3): Blur faces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120A38-040A-98FE-4A77-C2AD4826E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A6816-5C16-2340-9F8E-0EA514446789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EE0D96-C336-AC3B-61F8-1B1C88199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</a:t>
            </a:fld>
            <a:endParaRPr lang="en-US" dirty="0"/>
          </a:p>
        </p:txBody>
      </p:sp>
      <p:pic>
        <p:nvPicPr>
          <p:cNvPr id="6" name="Image 1" descr="Une image contenant habits, personne, Visage humain, jeune enfant&#10;&#10;Description générée automatiquement">
            <a:extLst>
              <a:ext uri="{FF2B5EF4-FFF2-40B4-BE49-F238E27FC236}">
                <a16:creationId xmlns:a16="http://schemas.microsoft.com/office/drawing/2014/main" id="{409B591C-EF97-C0F6-C2D5-BF9A468B7B44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786" y="2619057"/>
            <a:ext cx="4471696" cy="2978554"/>
          </a:xfrm>
          <a:prstGeom prst="rect">
            <a:avLst/>
          </a:prstGeom>
        </p:spPr>
      </p:pic>
      <p:pic>
        <p:nvPicPr>
          <p:cNvPr id="7" name="Image 1" descr="Une image contenant habits, personne, Magasin, Commerce de proximité&#10;&#10;Description générée automatiquement">
            <a:extLst>
              <a:ext uri="{FF2B5EF4-FFF2-40B4-BE49-F238E27FC236}">
                <a16:creationId xmlns:a16="http://schemas.microsoft.com/office/drawing/2014/main" id="{B16A3595-9632-C6CF-5002-BF4B53E12D86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8436" y="2619057"/>
            <a:ext cx="4471696" cy="297855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D606322-2A8D-F735-17C4-F906FFE954CF}"/>
              </a:ext>
            </a:extLst>
          </p:cNvPr>
          <p:cNvSpPr txBox="1"/>
          <p:nvPr/>
        </p:nvSpPr>
        <p:spPr>
          <a:xfrm>
            <a:off x="3954165" y="1804088"/>
            <a:ext cx="4399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Text prompt: Blur the faces of the children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BA13CCC-D5D4-87F0-12FE-89FAD9B8E48B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5004482" y="4108334"/>
            <a:ext cx="2373954" cy="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2117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B7BB6-4A58-084A-961B-2BC7DFD5A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004030" cy="1325563"/>
          </a:xfrm>
        </p:spPr>
        <p:txBody>
          <a:bodyPr>
            <a:noAutofit/>
          </a:bodyPr>
          <a:lstStyle/>
          <a:p>
            <a:r>
              <a:rPr lang="en-US" sz="4000" dirty="0"/>
              <a:t>Content Generation Use Cases (2/3): replacemen</a:t>
            </a:r>
            <a:r>
              <a:rPr lang="en-US" sz="4400" dirty="0"/>
              <a:t>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120A38-040A-98FE-4A77-C2AD4826E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A6816-5C16-2340-9F8E-0EA514446789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EE0D96-C336-AC3B-61F8-1B1C88199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606322-2A8D-F735-17C4-F906FFE954CF}"/>
              </a:ext>
            </a:extLst>
          </p:cNvPr>
          <p:cNvSpPr txBox="1"/>
          <p:nvPr/>
        </p:nvSpPr>
        <p:spPr>
          <a:xfrm>
            <a:off x="3954165" y="1804088"/>
            <a:ext cx="4399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Text prompt: Replace cigarettes with pens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BA13CCC-D5D4-87F0-12FE-89FAD9B8E48B}"/>
              </a:ext>
            </a:extLst>
          </p:cNvPr>
          <p:cNvCxnSpPr>
            <a:cxnSpLocks/>
          </p:cNvCxnSpPr>
          <p:nvPr/>
        </p:nvCxnSpPr>
        <p:spPr>
          <a:xfrm>
            <a:off x="5004482" y="4108334"/>
            <a:ext cx="2373954" cy="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 descr="Une image contenant personne, Visage humain, noir et blanc, Fumer&#10;&#10;Description générée automatiquement">
            <a:extLst>
              <a:ext uri="{FF2B5EF4-FFF2-40B4-BE49-F238E27FC236}">
                <a16:creationId xmlns:a16="http://schemas.microsoft.com/office/drawing/2014/main" id="{09E20497-D4F9-298C-4ADB-661400EE516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837" y="2828917"/>
            <a:ext cx="4608439" cy="2552550"/>
          </a:xfrm>
          <a:prstGeom prst="rect">
            <a:avLst/>
          </a:prstGeom>
        </p:spPr>
      </p:pic>
      <p:pic>
        <p:nvPicPr>
          <p:cNvPr id="9" name="Image 3" descr="Une image contenant personne, Visage humain, noir et blanc, concert&#10;&#10;Description générée automatiquement">
            <a:extLst>
              <a:ext uri="{FF2B5EF4-FFF2-40B4-BE49-F238E27FC236}">
                <a16:creationId xmlns:a16="http://schemas.microsoft.com/office/drawing/2014/main" id="{1E51B9AA-0489-1003-CF94-0F854AFC15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374" y="2828917"/>
            <a:ext cx="4595543" cy="25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541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B7BB6-4A58-084A-961B-2BC7DFD5A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004030" cy="1325563"/>
          </a:xfrm>
        </p:spPr>
        <p:txBody>
          <a:bodyPr>
            <a:noAutofit/>
          </a:bodyPr>
          <a:lstStyle/>
          <a:p>
            <a:r>
              <a:rPr lang="en-US" sz="3600" dirty="0"/>
              <a:t>Content Generation Use Cases (3/3): ad replacemen</a:t>
            </a:r>
            <a:r>
              <a:rPr lang="en-US" sz="4000" dirty="0"/>
              <a:t>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120A38-040A-98FE-4A77-C2AD4826E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A6816-5C16-2340-9F8E-0EA514446789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EE0D96-C336-AC3B-61F8-1B1C88199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7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606322-2A8D-F735-17C4-F906FFE954CF}"/>
              </a:ext>
            </a:extLst>
          </p:cNvPr>
          <p:cNvSpPr txBox="1"/>
          <p:nvPr/>
        </p:nvSpPr>
        <p:spPr>
          <a:xfrm>
            <a:off x="3954165" y="1564248"/>
            <a:ext cx="4399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Text prompt: Replace ads with local ads</a:t>
            </a:r>
          </a:p>
        </p:txBody>
      </p:sp>
      <p:pic>
        <p:nvPicPr>
          <p:cNvPr id="1025" name="Image 1" descr="Une image contenant stade, Site sportif, Joueur de football, personne&#10;&#10;Description générée automatiquement">
            <a:extLst>
              <a:ext uri="{FF2B5EF4-FFF2-40B4-BE49-F238E27FC236}">
                <a16:creationId xmlns:a16="http://schemas.microsoft.com/office/drawing/2014/main" id="{0226B408-1CA9-5EF1-2F73-D7979AA529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3654" y="2072794"/>
            <a:ext cx="7928347" cy="445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4648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EC1DA-5506-1E42-87AB-1737702A9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syntax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40826C-E810-F579-1B5F-F8552741B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F7FF-F395-C247-8775-921ABF561C5D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A30004-2A2C-D975-6A22-A648EA604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8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48EBCCB-04DC-B2EB-1404-59CCF96927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147901"/>
              </p:ext>
            </p:extLst>
          </p:nvPr>
        </p:nvGraphicFramePr>
        <p:xfrm>
          <a:off x="2713220" y="2395224"/>
          <a:ext cx="7015395" cy="331602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380839">
                  <a:extLst>
                    <a:ext uri="{9D8B030D-6E8A-4147-A177-3AD203B41FA5}">
                      <a16:colId xmlns:a16="http://schemas.microsoft.com/office/drawing/2014/main" val="3798820289"/>
                    </a:ext>
                  </a:extLst>
                </a:gridCol>
                <a:gridCol w="1634556">
                  <a:extLst>
                    <a:ext uri="{9D8B030D-6E8A-4147-A177-3AD203B41FA5}">
                      <a16:colId xmlns:a16="http://schemas.microsoft.com/office/drawing/2014/main" val="3983092809"/>
                    </a:ext>
                  </a:extLst>
                </a:gridCol>
              </a:tblGrid>
              <a:tr h="46759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>
                          <a:solidFill>
                            <a:schemeClr val="bg1"/>
                          </a:solidFill>
                          <a:effectLst/>
                        </a:rPr>
                        <a:t>ai_text_data( payload_size )</a:t>
                      </a:r>
                      <a:endParaRPr lang="en-US" sz="18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  <a:effectLst/>
                        </a:rPr>
                        <a:t>Descriptor</a:t>
                      </a:r>
                      <a:endParaRPr lang="en-US" sz="1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5354671"/>
                  </a:ext>
                </a:extLst>
              </a:tr>
              <a:tr h="46759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  <a:effectLst/>
                        </a:rPr>
                        <a:t>   </a:t>
                      </a:r>
                      <a:r>
                        <a:rPr lang="en-GB" sz="1800" dirty="0" err="1">
                          <a:solidFill>
                            <a:schemeClr val="bg1"/>
                          </a:solidFill>
                          <a:effectLst/>
                        </a:rPr>
                        <a:t>ait_data_cancel_flag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800" dirty="0">
                          <a:effectLst/>
                        </a:rPr>
                        <a:t>u(1)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09801765"/>
                  </a:ext>
                </a:extLst>
              </a:tr>
              <a:tr h="467597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>
                          <a:solidFill>
                            <a:schemeClr val="bg1"/>
                          </a:solidFill>
                          <a:effectLst/>
                        </a:rPr>
                        <a:t>if (!ait_data_cancel_flag) {</a:t>
                      </a:r>
                      <a:endParaRPr lang="en-US" sz="18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9489057"/>
                  </a:ext>
                </a:extLst>
              </a:tr>
              <a:tr h="467597">
                <a:tc>
                  <a:txBody>
                    <a:bodyPr/>
                    <a:lstStyle/>
                    <a:p>
                      <a:pPr marL="27432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>
                          <a:solidFill>
                            <a:schemeClr val="bg1"/>
                          </a:solidFill>
                          <a:effectLst/>
                        </a:rPr>
                        <a:t>ait_data_persistence_flag</a:t>
                      </a:r>
                      <a:endParaRPr lang="en-US" sz="18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800" dirty="0">
                          <a:effectLst/>
                        </a:rPr>
                        <a:t>u(1)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1672908"/>
                  </a:ext>
                </a:extLst>
              </a:tr>
              <a:tr h="467597">
                <a:tc>
                  <a:txBody>
                    <a:bodyPr/>
                    <a:lstStyle/>
                    <a:p>
                      <a:pPr marL="27432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>
                          <a:solidFill>
                            <a:schemeClr val="bg1"/>
                          </a:solidFill>
                          <a:effectLst/>
                        </a:rPr>
                        <a:t>ait_data_string</a:t>
                      </a:r>
                      <a:endParaRPr lang="en-US" sz="18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800" dirty="0" err="1">
                          <a:effectLst/>
                        </a:rPr>
                        <a:t>st</a:t>
                      </a:r>
                      <a:r>
                        <a:rPr lang="en-GB" sz="1800" dirty="0">
                          <a:effectLst/>
                        </a:rPr>
                        <a:t>(v)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42012912"/>
                  </a:ext>
                </a:extLst>
              </a:tr>
              <a:tr h="467597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>
                          <a:solidFill>
                            <a:schemeClr val="bg1"/>
                          </a:solidFill>
                          <a:effectLst/>
                        </a:rPr>
                        <a:t>}</a:t>
                      </a:r>
                      <a:endParaRPr lang="en-US" sz="18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0291093"/>
                  </a:ext>
                </a:extLst>
              </a:tr>
              <a:tr h="51044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  <a:effectLst/>
                        </a:rPr>
                        <a:t>}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4269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7468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EC1DA-5506-1E42-87AB-1737702A9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B6A18-E72D-074F-8AB4-7B81C87ED5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Thank you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C33A11-BF66-EE21-0CEE-2B3523936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DC0D7-B455-B34D-874C-B76550135AF4}" type="datetime1">
              <a:rPr lang="en-US" smtClean="0"/>
              <a:t>1/18/24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5A76F0-E598-AEA2-FAD9-D3A88D1A9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109614"/>
      </p:ext>
    </p:extLst>
  </p:cSld>
  <p:clrMapOvr>
    <a:masterClrMapping/>
  </p:clrMapOvr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B4B4B"/>
      </a:dk2>
      <a:lt2>
        <a:srgbClr val="8ED5C1"/>
      </a:lt2>
      <a:accent1>
        <a:srgbClr val="73CBB2"/>
      </a:accent1>
      <a:accent2>
        <a:srgbClr val="AACD5B"/>
      </a:accent2>
      <a:accent3>
        <a:srgbClr val="65A9E1"/>
      </a:accent3>
      <a:accent4>
        <a:srgbClr val="6274D8"/>
      </a:accent4>
      <a:accent5>
        <a:srgbClr val="AB54D7"/>
      </a:accent5>
      <a:accent6>
        <a:srgbClr val="D15B37"/>
      </a:accent6>
      <a:hlink>
        <a:srgbClr val="BFE962"/>
      </a:hlink>
      <a:folHlink>
        <a:srgbClr val="C0D591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47428100-C732-4B2E-A30A-5273F581A0F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27739</TotalTime>
  <Words>332</Words>
  <Application>Microsoft Macintosh PowerPoint</Application>
  <PresentationFormat>Widescreen</PresentationFormat>
  <Paragraphs>57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Corbel</vt:lpstr>
      <vt:lpstr>Times New Roman</vt:lpstr>
      <vt:lpstr>Depth</vt:lpstr>
      <vt:lpstr>AHG9: Text  prompt for generative AI  SEI   (JVET-AG0167)  A.Hinds, G. Teniou, S. Wenger (Tencent) </vt:lpstr>
      <vt:lpstr>Background</vt:lpstr>
      <vt:lpstr>Generative AI architecture</vt:lpstr>
      <vt:lpstr>Why carry text prompt in video stream?</vt:lpstr>
      <vt:lpstr>Content Generation Use Cases (1/3): Blur faces</vt:lpstr>
      <vt:lpstr>Content Generation Use Cases (2/3): replacement</vt:lpstr>
      <vt:lpstr>Content Generation Use Cases (3/3): ad replacement</vt:lpstr>
      <vt:lpstr>Proposed syntax 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Requirements for OMAF V.2</dc:title>
  <dc:creator>Koenen, R.H. (Rob)</dc:creator>
  <cp:lastModifiedBy>Arianne Hinds</cp:lastModifiedBy>
  <cp:revision>427</cp:revision>
  <dcterms:created xsi:type="dcterms:W3CDTF">2018-01-20T11:00:54Z</dcterms:created>
  <dcterms:modified xsi:type="dcterms:W3CDTF">2024-01-18T23:13:46Z</dcterms:modified>
</cp:coreProperties>
</file>